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9" r:id="rId3"/>
    <p:sldId id="262" r:id="rId4"/>
    <p:sldId id="263" r:id="rId5"/>
    <p:sldId id="264" r:id="rId6"/>
    <p:sldId id="265" r:id="rId7"/>
    <p:sldId id="266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1603"/>
    <a:srgbClr val="12860C"/>
    <a:srgbClr val="CCEC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10" autoAdjust="0"/>
    <p:restoredTop sz="94667" autoAdjust="0"/>
  </p:normalViewPr>
  <p:slideViewPr>
    <p:cSldViewPr>
      <p:cViewPr>
        <p:scale>
          <a:sx n="78" d="100"/>
          <a:sy n="78" d="100"/>
        </p:scale>
        <p:origin x="-94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64278-D680-422A-9F2A-5D34ABF4626C}" type="datetimeFigureOut">
              <a:rPr lang="ru-RU" smtClean="0"/>
              <a:pPr/>
              <a:t>23.04.2020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7C17-08DD-4DFF-9141-7DE25623145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64278-D680-422A-9F2A-5D34ABF4626C}" type="datetimeFigureOut">
              <a:rPr lang="ru-RU" smtClean="0"/>
              <a:pPr/>
              <a:t>23.04.2020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7C17-08DD-4DFF-9141-7DE25623145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64278-D680-422A-9F2A-5D34ABF4626C}" type="datetimeFigureOut">
              <a:rPr lang="ru-RU" smtClean="0"/>
              <a:pPr/>
              <a:t>23.04.2020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7C17-08DD-4DFF-9141-7DE25623145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64278-D680-422A-9F2A-5D34ABF4626C}" type="datetimeFigureOut">
              <a:rPr lang="ru-RU" smtClean="0"/>
              <a:pPr/>
              <a:t>23.04.2020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7C17-08DD-4DFF-9141-7DE25623145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64278-D680-422A-9F2A-5D34ABF4626C}" type="datetimeFigureOut">
              <a:rPr lang="ru-RU" smtClean="0"/>
              <a:pPr/>
              <a:t>23.04.2020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7C17-08DD-4DFF-9141-7DE25623145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64278-D680-422A-9F2A-5D34ABF4626C}" type="datetimeFigureOut">
              <a:rPr lang="ru-RU" smtClean="0"/>
              <a:pPr/>
              <a:t>23.04.2020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7C17-08DD-4DFF-9141-7DE25623145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64278-D680-422A-9F2A-5D34ABF4626C}" type="datetimeFigureOut">
              <a:rPr lang="ru-RU" smtClean="0"/>
              <a:pPr/>
              <a:t>23.04.2020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7C17-08DD-4DFF-9141-7DE25623145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64278-D680-422A-9F2A-5D34ABF4626C}" type="datetimeFigureOut">
              <a:rPr lang="ru-RU" smtClean="0"/>
              <a:pPr/>
              <a:t>23.04.2020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7C17-08DD-4DFF-9141-7DE25623145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64278-D680-422A-9F2A-5D34ABF4626C}" type="datetimeFigureOut">
              <a:rPr lang="ru-RU" smtClean="0"/>
              <a:pPr/>
              <a:t>23.04.2020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7C17-08DD-4DFF-9141-7DE25623145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64278-D680-422A-9F2A-5D34ABF4626C}" type="datetimeFigureOut">
              <a:rPr lang="ru-RU" smtClean="0"/>
              <a:pPr/>
              <a:t>23.04.2020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7C17-08DD-4DFF-9141-7DE25623145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64278-D680-422A-9F2A-5D34ABF4626C}" type="datetimeFigureOut">
              <a:rPr lang="ru-RU" smtClean="0"/>
              <a:pPr/>
              <a:t>23.04.2020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07C17-08DD-4DFF-9141-7DE25623145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064278-D680-422A-9F2A-5D34ABF4626C}" type="datetimeFigureOut">
              <a:rPr lang="ru-RU" smtClean="0"/>
              <a:pPr/>
              <a:t>23.04.2020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07C17-08DD-4DFF-9141-7DE25623145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vildanova.i@bk.r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1.Поставьте  </a:t>
            </a:r>
            <a:r>
              <a:rPr lang="ru-RU" sz="2000" b="1" dirty="0"/>
              <a:t>в известность учителя, о том что вы находитесь на уроке </a:t>
            </a:r>
            <a:r>
              <a:rPr lang="tt-RU" sz="2000" b="1" dirty="0"/>
              <a:t>отпр. </a:t>
            </a:r>
            <a:r>
              <a:rPr lang="ru-RU" sz="2000" b="1" dirty="0"/>
              <a:t>+</a:t>
            </a:r>
            <a:r>
              <a:rPr lang="ru-RU" sz="2000" b="1" dirty="0" smtClean="0"/>
              <a:t> на номер  </a:t>
            </a:r>
            <a:r>
              <a:rPr lang="en-US" sz="1800" b="1" dirty="0" smtClean="0"/>
              <a:t>WhatsApp</a:t>
            </a:r>
            <a:r>
              <a:rPr lang="ru-RU" sz="2000" b="1" dirty="0" smtClean="0"/>
              <a:t>  </a:t>
            </a:r>
            <a:r>
              <a:rPr lang="ru-RU" sz="2000" b="1" dirty="0"/>
              <a:t>89393763080</a:t>
            </a:r>
            <a:r>
              <a:rPr lang="ru-RU" b="1" dirty="0"/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sz="2000" b="1" dirty="0" smtClean="0"/>
              <a:t>2.Сфотографировать  </a:t>
            </a:r>
            <a:r>
              <a:rPr lang="ru-RU" sz="2000" b="1" dirty="0"/>
              <a:t>выполненные  задания и отправить  на  </a:t>
            </a:r>
            <a:r>
              <a:rPr lang="en-US" sz="2000" b="1" u="sng" dirty="0" err="1">
                <a:hlinkClick r:id="rId2"/>
              </a:rPr>
              <a:t>vildanova</a:t>
            </a:r>
            <a:r>
              <a:rPr lang="ru-RU" sz="2000" b="1" u="sng" dirty="0">
                <a:hlinkClick r:id="rId2"/>
              </a:rPr>
              <a:t>.</a:t>
            </a:r>
            <a:r>
              <a:rPr lang="en-US" sz="2000" b="1" u="sng" dirty="0" err="1">
                <a:hlinkClick r:id="rId2"/>
              </a:rPr>
              <a:t>i</a:t>
            </a:r>
            <a:r>
              <a:rPr lang="ru-RU" sz="2000" b="1" u="sng" dirty="0">
                <a:hlinkClick r:id="rId2"/>
              </a:rPr>
              <a:t>@</a:t>
            </a:r>
            <a:r>
              <a:rPr lang="en-US" sz="2000" b="1" u="sng" dirty="0" err="1">
                <a:hlinkClick r:id="rId2"/>
              </a:rPr>
              <a:t>bk</a:t>
            </a:r>
            <a:r>
              <a:rPr lang="ru-RU" sz="2000" b="1" u="sng" dirty="0">
                <a:hlinkClick r:id="rId2"/>
              </a:rPr>
              <a:t>.</a:t>
            </a:r>
            <a:r>
              <a:rPr lang="en-US" sz="2000" b="1" u="sng" dirty="0" err="1">
                <a:hlinkClick r:id="rId2"/>
              </a:rPr>
              <a:t>ru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/>
              <a:t>Срок:    </a:t>
            </a:r>
            <a:r>
              <a:rPr lang="ru-RU" sz="2000" b="1" dirty="0" smtClean="0"/>
              <a:t>24.04.до  </a:t>
            </a:r>
            <a:r>
              <a:rPr lang="ru-RU" sz="2000" b="1" u="sng" dirty="0"/>
              <a:t>18.00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b="1" dirty="0"/>
              <a:t>             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1440160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Тема: Признаки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равенства прямоугольных</a:t>
            </a:r>
          </a:p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треугольников</a:t>
            </a:r>
          </a:p>
          <a:p>
            <a:pPr algn="ctr">
              <a:buNone/>
            </a:pPr>
            <a:endParaRPr lang="ru-RU" sz="44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23528" y="4005064"/>
            <a:ext cx="84249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1.Выписать в тетради все п</a:t>
            </a: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ризнаки  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равенства </a:t>
            </a: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прямоугольных 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треугольников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2.Выучить  признаки  равенств  прямоугольных треугольников.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943980" cy="58259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Гипотенузой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называется сторона прямоугольного треугольника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428596" y="3071812"/>
            <a:ext cx="3000397" cy="3247314"/>
            <a:chOff x="642910" y="4014397"/>
            <a:chExt cx="2791068" cy="2452401"/>
          </a:xfrm>
        </p:grpSpPr>
        <p:grpSp>
          <p:nvGrpSpPr>
            <p:cNvPr id="19" name="Группа 18"/>
            <p:cNvGrpSpPr/>
            <p:nvPr/>
          </p:nvGrpSpPr>
          <p:grpSpPr>
            <a:xfrm>
              <a:off x="709364" y="4014397"/>
              <a:ext cx="2724614" cy="2452401"/>
              <a:chOff x="709364" y="4014397"/>
              <a:chExt cx="2724614" cy="2452401"/>
            </a:xfrm>
          </p:grpSpPr>
          <p:sp>
            <p:nvSpPr>
              <p:cNvPr id="4" name="Прямоугольный треугольник 3"/>
              <p:cNvSpPr/>
              <p:nvPr/>
            </p:nvSpPr>
            <p:spPr>
              <a:xfrm>
                <a:off x="1071538" y="4143380"/>
                <a:ext cx="2071702" cy="2000264"/>
              </a:xfrm>
              <a:prstGeom prst="rtTriangle">
                <a:avLst/>
              </a:prstGeom>
              <a:solidFill>
                <a:srgbClr val="CCEC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709364" y="4014397"/>
                <a:ext cx="524541" cy="4334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600" dirty="0" smtClean="0">
                    <a:latin typeface="Times New Roman" pitchFamily="18" charset="0"/>
                    <a:cs typeface="Times New Roman" pitchFamily="18" charset="0"/>
                  </a:rPr>
                  <a:t>К</a:t>
                </a:r>
                <a:endParaRPr lang="ru-RU" sz="3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3234616" y="5978683"/>
                <a:ext cx="199362" cy="4881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>
                    <a:latin typeface="Times New Roman" pitchFamily="18" charset="0"/>
                    <a:cs typeface="Times New Roman" pitchFamily="18" charset="0"/>
                  </a:rPr>
                  <a:t>N</a:t>
                </a:r>
                <a:endParaRPr lang="ru-RU" sz="3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642910" y="5978682"/>
              <a:ext cx="381836" cy="4881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latin typeface="Times New Roman" pitchFamily="18" charset="0"/>
                  <a:cs typeface="Times New Roman" pitchFamily="18" charset="0"/>
                </a:rPr>
                <a:t>M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857620" y="3071810"/>
            <a:ext cx="2500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MN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0628" y="3143248"/>
            <a:ext cx="30003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катет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857620" y="3714752"/>
            <a:ext cx="25003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2400" dirty="0" smtClean="0"/>
              <a:t> </a:t>
            </a:r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425966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072066" y="3643314"/>
            <a:ext cx="2071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катет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29058" y="4357694"/>
            <a:ext cx="17145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72066" y="4286256"/>
            <a:ext cx="3071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гипотенуза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5720" y="1928802"/>
            <a:ext cx="82153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Катетом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называется сторона прямоугольного треугольника</a:t>
            </a:r>
            <a:r>
              <a:rPr lang="ru-RU" sz="2400" dirty="0" smtClean="0"/>
              <a:t>,</a:t>
            </a:r>
            <a:endParaRPr lang="en-US" sz="2400" dirty="0" smtClean="0"/>
          </a:p>
          <a:p>
            <a:endParaRPr lang="en-US" sz="2400" dirty="0" smtClean="0"/>
          </a:p>
          <a:p>
            <a:endParaRPr lang="ru-RU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2071670" y="1214423"/>
            <a:ext cx="68652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ротиволежащая прямому углу</a:t>
            </a:r>
            <a:r>
              <a:rPr lang="ru-RU" sz="2400" b="1" dirty="0" smtClean="0">
                <a:solidFill>
                  <a:srgbClr val="FF0000"/>
                </a:solidFill>
              </a:rPr>
              <a:t>.</a:t>
            </a:r>
            <a:endParaRPr lang="en-US" sz="2400" b="1" dirty="0" smtClean="0">
              <a:solidFill>
                <a:srgbClr val="FF0000"/>
              </a:solidFill>
            </a:endParaRPr>
          </a:p>
          <a:p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785918" y="2357430"/>
            <a:ext cx="73580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рилежащая к прямому углу.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Признак равенства прямоугольных треугольников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 двум катетам)</a:t>
            </a:r>
            <a:endParaRPr lang="ru-RU" sz="24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643050"/>
            <a:ext cx="7500990" cy="1500198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два катета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одного прямоугольного треугольника соответственно равны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двум катетам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другого треугольника,  то  такие треугольники равны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4788024" y="3284415"/>
            <a:ext cx="3214710" cy="2214578"/>
            <a:chOff x="714348" y="3500438"/>
            <a:chExt cx="1214446" cy="2286810"/>
          </a:xfrm>
        </p:grpSpPr>
        <p:sp>
          <p:nvSpPr>
            <p:cNvPr id="12" name="Прямоугольный треугольник 11"/>
            <p:cNvSpPr/>
            <p:nvPr/>
          </p:nvSpPr>
          <p:spPr>
            <a:xfrm>
              <a:off x="714348" y="3500438"/>
              <a:ext cx="1214446" cy="2286016"/>
            </a:xfrm>
            <a:prstGeom prst="rtTriangle">
              <a:avLst/>
            </a:prstGeom>
            <a:solidFill>
              <a:srgbClr val="CCE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3" name="Прямая соединительная линия 12"/>
            <p:cNvCxnSpPr/>
            <p:nvPr/>
          </p:nvCxnSpPr>
          <p:spPr>
            <a:xfrm>
              <a:off x="714348" y="5572140"/>
              <a:ext cx="214314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>
            <a:xfrm rot="5400000">
              <a:off x="821505" y="5679297"/>
              <a:ext cx="214314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Группа 15"/>
          <p:cNvGrpSpPr/>
          <p:nvPr/>
        </p:nvGrpSpPr>
        <p:grpSpPr>
          <a:xfrm>
            <a:off x="1230382" y="3212976"/>
            <a:ext cx="3071834" cy="2286016"/>
            <a:chOff x="714348" y="3500438"/>
            <a:chExt cx="1214446" cy="2286810"/>
          </a:xfrm>
        </p:grpSpPr>
        <p:sp>
          <p:nvSpPr>
            <p:cNvPr id="17" name="Прямоугольный треугольник 16"/>
            <p:cNvSpPr/>
            <p:nvPr/>
          </p:nvSpPr>
          <p:spPr>
            <a:xfrm>
              <a:off x="714348" y="3500438"/>
              <a:ext cx="1214446" cy="2286016"/>
            </a:xfrm>
            <a:prstGeom prst="rtTriangle">
              <a:avLst/>
            </a:prstGeom>
            <a:solidFill>
              <a:srgbClr val="CCE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9" name="Прямая соединительная линия 18"/>
            <p:cNvCxnSpPr/>
            <p:nvPr/>
          </p:nvCxnSpPr>
          <p:spPr>
            <a:xfrm>
              <a:off x="714348" y="5572140"/>
              <a:ext cx="214314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5400000">
              <a:off x="821505" y="5679297"/>
              <a:ext cx="214314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Прямая соединительная линия 22"/>
          <p:cNvCxnSpPr>
            <a:stCxn id="17" idx="0"/>
            <a:endCxn id="17" idx="2"/>
          </p:cNvCxnSpPr>
          <p:nvPr/>
        </p:nvCxnSpPr>
        <p:spPr>
          <a:xfrm>
            <a:off x="1230382" y="3212976"/>
            <a:ext cx="0" cy="2285222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12" idx="0"/>
            <a:endCxn id="12" idx="2"/>
          </p:cNvCxnSpPr>
          <p:nvPr/>
        </p:nvCxnSpPr>
        <p:spPr>
          <a:xfrm>
            <a:off x="4788024" y="3284415"/>
            <a:ext cx="0" cy="2213809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>
            <a:stCxn id="17" idx="2"/>
            <a:endCxn id="17" idx="4"/>
          </p:cNvCxnSpPr>
          <p:nvPr/>
        </p:nvCxnSpPr>
        <p:spPr>
          <a:xfrm>
            <a:off x="1230382" y="5498198"/>
            <a:ext cx="3071834" cy="0"/>
          </a:xfrm>
          <a:prstGeom prst="line">
            <a:avLst/>
          </a:prstGeom>
          <a:ln w="50800">
            <a:solidFill>
              <a:srgbClr val="1286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>
            <a:stCxn id="12" idx="2"/>
            <a:endCxn id="12" idx="4"/>
          </p:cNvCxnSpPr>
          <p:nvPr/>
        </p:nvCxnSpPr>
        <p:spPr>
          <a:xfrm>
            <a:off x="4788024" y="5498224"/>
            <a:ext cx="3214710" cy="0"/>
          </a:xfrm>
          <a:prstGeom prst="line">
            <a:avLst/>
          </a:prstGeom>
          <a:ln w="50800">
            <a:solidFill>
              <a:srgbClr val="1286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>
            <a:endCxn id="17" idx="1"/>
          </p:cNvCxnSpPr>
          <p:nvPr/>
        </p:nvCxnSpPr>
        <p:spPr>
          <a:xfrm flipV="1">
            <a:off x="1230382" y="4355587"/>
            <a:ext cx="0" cy="357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043608" y="4005064"/>
            <a:ext cx="3600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050362" y="4145264"/>
            <a:ext cx="3600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4608004" y="4181840"/>
            <a:ext cx="3600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4608004" y="3998960"/>
            <a:ext cx="3600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6000328" y="5391872"/>
            <a:ext cx="0" cy="1973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2195736" y="5391872"/>
            <a:ext cx="0" cy="1973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428604"/>
            <a:ext cx="8572560" cy="78581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Признак равенства прямоугольных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треугольников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(по гипотенузе и катету)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2286016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гипотенуза и катет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одного прямоугольного треугольника соответственно равны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гипотенузе и катету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другого треугольника, то  такие треугольники равны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/>
          </a:p>
        </p:txBody>
      </p:sp>
      <p:grpSp>
        <p:nvGrpSpPr>
          <p:cNvPr id="11" name="Группа 10"/>
          <p:cNvGrpSpPr/>
          <p:nvPr/>
        </p:nvGrpSpPr>
        <p:grpSpPr>
          <a:xfrm>
            <a:off x="1643042" y="3857628"/>
            <a:ext cx="2286016" cy="2214578"/>
            <a:chOff x="714348" y="3500438"/>
            <a:chExt cx="1214446" cy="2286810"/>
          </a:xfrm>
        </p:grpSpPr>
        <p:sp>
          <p:nvSpPr>
            <p:cNvPr id="12" name="Прямоугольный треугольник 11"/>
            <p:cNvSpPr/>
            <p:nvPr/>
          </p:nvSpPr>
          <p:spPr>
            <a:xfrm>
              <a:off x="714348" y="3500438"/>
              <a:ext cx="1214446" cy="2286016"/>
            </a:xfrm>
            <a:prstGeom prst="rtTriangle">
              <a:avLst/>
            </a:prstGeom>
            <a:solidFill>
              <a:srgbClr val="CCE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3" name="Прямая соединительная линия 12"/>
            <p:cNvCxnSpPr/>
            <p:nvPr/>
          </p:nvCxnSpPr>
          <p:spPr>
            <a:xfrm>
              <a:off x="714348" y="5572140"/>
              <a:ext cx="214314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5400000">
              <a:off x="821505" y="5679297"/>
              <a:ext cx="214314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14"/>
          <p:cNvGrpSpPr/>
          <p:nvPr/>
        </p:nvGrpSpPr>
        <p:grpSpPr>
          <a:xfrm>
            <a:off x="5357818" y="3786190"/>
            <a:ext cx="2286016" cy="2214578"/>
            <a:chOff x="714348" y="3500438"/>
            <a:chExt cx="1214446" cy="2286810"/>
          </a:xfrm>
        </p:grpSpPr>
        <p:sp>
          <p:nvSpPr>
            <p:cNvPr id="16" name="Прямоугольный треугольник 15"/>
            <p:cNvSpPr/>
            <p:nvPr/>
          </p:nvSpPr>
          <p:spPr>
            <a:xfrm>
              <a:off x="714348" y="3500438"/>
              <a:ext cx="1214446" cy="2286016"/>
            </a:xfrm>
            <a:prstGeom prst="rtTriangle">
              <a:avLst/>
            </a:prstGeom>
            <a:solidFill>
              <a:srgbClr val="CCE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7" name="Прямая соединительная линия 16"/>
            <p:cNvCxnSpPr/>
            <p:nvPr/>
          </p:nvCxnSpPr>
          <p:spPr>
            <a:xfrm>
              <a:off x="714348" y="5572140"/>
              <a:ext cx="214314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 rot="5400000">
              <a:off x="821505" y="5679297"/>
              <a:ext cx="214314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Прямая соединительная линия 22"/>
          <p:cNvCxnSpPr>
            <a:stCxn id="12" idx="0"/>
            <a:endCxn id="12" idx="4"/>
          </p:cNvCxnSpPr>
          <p:nvPr/>
        </p:nvCxnSpPr>
        <p:spPr>
          <a:xfrm rot="16200000" flipH="1">
            <a:off x="1679145" y="3821524"/>
            <a:ext cx="2213809" cy="2286016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>
            <a:stCxn id="12" idx="0"/>
            <a:endCxn id="12" idx="2"/>
          </p:cNvCxnSpPr>
          <p:nvPr/>
        </p:nvCxnSpPr>
        <p:spPr>
          <a:xfrm rot="16200000" flipH="1">
            <a:off x="536137" y="4964532"/>
            <a:ext cx="2213809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stCxn id="12" idx="0"/>
            <a:endCxn id="12" idx="2"/>
          </p:cNvCxnSpPr>
          <p:nvPr/>
        </p:nvCxnSpPr>
        <p:spPr>
          <a:xfrm rot="16200000" flipH="1">
            <a:off x="536137" y="4964532"/>
            <a:ext cx="2213809" cy="1588"/>
          </a:xfrm>
          <a:prstGeom prst="line">
            <a:avLst/>
          </a:prstGeom>
          <a:ln w="50800">
            <a:solidFill>
              <a:srgbClr val="1286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stCxn id="16" idx="0"/>
            <a:endCxn id="16" idx="4"/>
          </p:cNvCxnSpPr>
          <p:nvPr/>
        </p:nvCxnSpPr>
        <p:spPr>
          <a:xfrm rot="16200000" flipH="1">
            <a:off x="5393921" y="3750086"/>
            <a:ext cx="2213809" cy="2286016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stCxn id="16" idx="0"/>
            <a:endCxn id="16" idx="2"/>
          </p:cNvCxnSpPr>
          <p:nvPr/>
        </p:nvCxnSpPr>
        <p:spPr>
          <a:xfrm rot="16200000" flipH="1">
            <a:off x="4250913" y="4893094"/>
            <a:ext cx="2213809" cy="1588"/>
          </a:xfrm>
          <a:prstGeom prst="line">
            <a:avLst/>
          </a:prstGeom>
          <a:ln w="50800">
            <a:solidFill>
              <a:srgbClr val="1286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320805" y="5896995"/>
            <a:ext cx="51395" cy="2683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2426009" y="5968433"/>
            <a:ext cx="21755" cy="1968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267744" y="4653120"/>
            <a:ext cx="3600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6012160" y="4653136"/>
            <a:ext cx="3600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5974574" y="4509120"/>
            <a:ext cx="3600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2426009" y="4797152"/>
            <a:ext cx="3600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Признак равенства прямоугольных треугольников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(по катету и прилежащему углу)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571612"/>
            <a:ext cx="8443914" cy="1785950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катет и прилежащий угол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одного прямоугольного треугольника соответственно равны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катету и прилежащему углу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другого треугольника, то  такие треугольники равны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2339752" y="4005064"/>
            <a:ext cx="2232248" cy="1924266"/>
            <a:chOff x="714348" y="3500438"/>
            <a:chExt cx="1214446" cy="2286810"/>
          </a:xfrm>
        </p:grpSpPr>
        <p:sp>
          <p:nvSpPr>
            <p:cNvPr id="9" name="Прямоугольный треугольник 8"/>
            <p:cNvSpPr/>
            <p:nvPr/>
          </p:nvSpPr>
          <p:spPr>
            <a:xfrm>
              <a:off x="714348" y="3500438"/>
              <a:ext cx="1214446" cy="2286016"/>
            </a:xfrm>
            <a:prstGeom prst="rtTriangle">
              <a:avLst/>
            </a:prstGeom>
            <a:solidFill>
              <a:srgbClr val="CCE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>
              <a:off x="714348" y="5572140"/>
              <a:ext cx="214314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 rot="5400000">
              <a:off x="821505" y="5679297"/>
              <a:ext cx="214314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единительная линия 14"/>
          <p:cNvCxnSpPr>
            <a:stCxn id="9" idx="2"/>
            <a:endCxn id="9" idx="4"/>
          </p:cNvCxnSpPr>
          <p:nvPr/>
        </p:nvCxnSpPr>
        <p:spPr>
          <a:xfrm>
            <a:off x="2339752" y="5928662"/>
            <a:ext cx="2232248" cy="0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ый треугольник 19"/>
          <p:cNvSpPr/>
          <p:nvPr/>
        </p:nvSpPr>
        <p:spPr>
          <a:xfrm>
            <a:off x="5292080" y="3861048"/>
            <a:ext cx="2137440" cy="2067315"/>
          </a:xfrm>
          <a:prstGeom prst="rtTriangle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>
            <a:stCxn id="20" idx="2"/>
            <a:endCxn id="20" idx="4"/>
          </p:cNvCxnSpPr>
          <p:nvPr/>
        </p:nvCxnSpPr>
        <p:spPr>
          <a:xfrm>
            <a:off x="5292080" y="5928363"/>
            <a:ext cx="2137440" cy="0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Дуга 25"/>
          <p:cNvSpPr/>
          <p:nvPr/>
        </p:nvSpPr>
        <p:spPr>
          <a:xfrm rot="15807871">
            <a:off x="6924169" y="5571153"/>
            <a:ext cx="571504" cy="642942"/>
          </a:xfrm>
          <a:prstGeom prst="arc">
            <a:avLst/>
          </a:prstGeom>
          <a:ln w="50800">
            <a:solidFill>
              <a:srgbClr val="1286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Дуга 13"/>
          <p:cNvSpPr/>
          <p:nvPr/>
        </p:nvSpPr>
        <p:spPr>
          <a:xfrm rot="15807871">
            <a:off x="3995211" y="5571153"/>
            <a:ext cx="571504" cy="642942"/>
          </a:xfrm>
          <a:prstGeom prst="arc">
            <a:avLst/>
          </a:prstGeom>
          <a:ln w="50800">
            <a:solidFill>
              <a:srgbClr val="1286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3455876" y="5791495"/>
            <a:ext cx="0" cy="202258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6360800" y="5831933"/>
            <a:ext cx="0" cy="227569"/>
          </a:xfrm>
          <a:prstGeom prst="line">
            <a:avLst/>
          </a:prstGeom>
          <a:ln w="38100">
            <a:solidFill>
              <a:srgbClr val="5D160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64294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Признак равенства прямоугольных треугольников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катету и противолежащему углу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714488"/>
            <a:ext cx="8229600" cy="1785950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катет и противолежащий угол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одного прямоугольного треугольника соответственно равны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катету и противолежащему углу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другого треугольника, то  такие треугольники равны</a:t>
            </a:r>
          </a:p>
          <a:p>
            <a:pPr algn="ctr">
              <a:buNone/>
            </a:pPr>
            <a:r>
              <a:rPr lang="ru-RU" sz="3600" dirty="0" smtClean="0">
                <a:solidFill>
                  <a:srgbClr val="5D1603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1404824" y="3719359"/>
            <a:ext cx="2453972" cy="2211158"/>
            <a:chOff x="714348" y="3500438"/>
            <a:chExt cx="1214446" cy="2286810"/>
          </a:xfrm>
        </p:grpSpPr>
        <p:sp>
          <p:nvSpPr>
            <p:cNvPr id="5" name="Прямоугольный треугольник 4"/>
            <p:cNvSpPr/>
            <p:nvPr/>
          </p:nvSpPr>
          <p:spPr>
            <a:xfrm>
              <a:off x="714348" y="3500438"/>
              <a:ext cx="1214446" cy="2286016"/>
            </a:xfrm>
            <a:prstGeom prst="rtTriangle">
              <a:avLst/>
            </a:prstGeom>
            <a:solidFill>
              <a:srgbClr val="CCE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6" name="Прямая соединительная линия 5"/>
            <p:cNvCxnSpPr/>
            <p:nvPr/>
          </p:nvCxnSpPr>
          <p:spPr>
            <a:xfrm>
              <a:off x="714348" y="5572140"/>
              <a:ext cx="214314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 rot="5400000">
              <a:off x="821505" y="5679297"/>
              <a:ext cx="214314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7"/>
          <p:cNvGrpSpPr/>
          <p:nvPr/>
        </p:nvGrpSpPr>
        <p:grpSpPr>
          <a:xfrm>
            <a:off x="5292080" y="3861048"/>
            <a:ext cx="2780382" cy="2282596"/>
            <a:chOff x="714348" y="3500438"/>
            <a:chExt cx="1214446" cy="2286810"/>
          </a:xfrm>
        </p:grpSpPr>
        <p:sp>
          <p:nvSpPr>
            <p:cNvPr id="9" name="Прямоугольный треугольник 8"/>
            <p:cNvSpPr/>
            <p:nvPr/>
          </p:nvSpPr>
          <p:spPr>
            <a:xfrm>
              <a:off x="714348" y="3500438"/>
              <a:ext cx="1214446" cy="2286016"/>
            </a:xfrm>
            <a:prstGeom prst="rtTriangle">
              <a:avLst/>
            </a:prstGeom>
            <a:solidFill>
              <a:srgbClr val="CCE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>
              <a:off x="714348" y="5572140"/>
              <a:ext cx="214314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 rot="5400000">
              <a:off x="821505" y="5679297"/>
              <a:ext cx="214314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Прямая соединительная линия 12"/>
          <p:cNvCxnSpPr>
            <a:stCxn id="5" idx="2"/>
            <a:endCxn id="5" idx="4"/>
          </p:cNvCxnSpPr>
          <p:nvPr/>
        </p:nvCxnSpPr>
        <p:spPr>
          <a:xfrm>
            <a:off x="1404824" y="5929749"/>
            <a:ext cx="2453972" cy="0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9" idx="2"/>
          </p:cNvCxnSpPr>
          <p:nvPr/>
        </p:nvCxnSpPr>
        <p:spPr>
          <a:xfrm>
            <a:off x="5292080" y="6142851"/>
            <a:ext cx="2708944" cy="794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Дуга 14"/>
          <p:cNvSpPr/>
          <p:nvPr/>
        </p:nvSpPr>
        <p:spPr>
          <a:xfrm rot="5960066">
            <a:off x="1146001" y="3696846"/>
            <a:ext cx="590755" cy="712175"/>
          </a:xfrm>
          <a:prstGeom prst="arc">
            <a:avLst/>
          </a:prstGeom>
          <a:ln w="50800">
            <a:solidFill>
              <a:srgbClr val="1286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Дуга 15"/>
          <p:cNvSpPr/>
          <p:nvPr/>
        </p:nvSpPr>
        <p:spPr>
          <a:xfrm rot="5960066">
            <a:off x="5089894" y="3854182"/>
            <a:ext cx="590755" cy="712175"/>
          </a:xfrm>
          <a:prstGeom prst="arc">
            <a:avLst/>
          </a:prstGeom>
          <a:ln w="50800">
            <a:solidFill>
              <a:srgbClr val="1286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2195736" y="5722525"/>
            <a:ext cx="0" cy="31416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629440" y="5930518"/>
            <a:ext cx="0" cy="31416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Признак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равенства прямоугольных треугольников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 по гипотенузе и острому углу)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686056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гипотенуза и острый угол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одного прямоугольного треугольника соответственно равны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гипотенузе и острому углу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другого треугольника, то  такие треугольники равны</a:t>
            </a:r>
          </a:p>
          <a:p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1043608" y="4221089"/>
            <a:ext cx="2814012" cy="2065432"/>
            <a:chOff x="714348" y="3500438"/>
            <a:chExt cx="1214446" cy="2286810"/>
          </a:xfrm>
        </p:grpSpPr>
        <p:sp>
          <p:nvSpPr>
            <p:cNvPr id="5" name="Прямоугольный треугольник 4"/>
            <p:cNvSpPr/>
            <p:nvPr/>
          </p:nvSpPr>
          <p:spPr>
            <a:xfrm>
              <a:off x="714348" y="3500438"/>
              <a:ext cx="1214446" cy="2286016"/>
            </a:xfrm>
            <a:prstGeom prst="rtTriangle">
              <a:avLst/>
            </a:prstGeom>
            <a:solidFill>
              <a:srgbClr val="CCE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6" name="Прямая соединительная линия 5"/>
            <p:cNvCxnSpPr/>
            <p:nvPr/>
          </p:nvCxnSpPr>
          <p:spPr>
            <a:xfrm>
              <a:off x="714348" y="5572140"/>
              <a:ext cx="214314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 rot="5400000">
              <a:off x="821505" y="5679297"/>
              <a:ext cx="214314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Прямая соединительная линия 12"/>
          <p:cNvCxnSpPr>
            <a:stCxn id="5" idx="0"/>
            <a:endCxn id="5" idx="4"/>
          </p:cNvCxnSpPr>
          <p:nvPr/>
        </p:nvCxnSpPr>
        <p:spPr>
          <a:xfrm>
            <a:off x="1043608" y="4221089"/>
            <a:ext cx="2814012" cy="2064715"/>
          </a:xfrm>
          <a:prstGeom prst="line">
            <a:avLst/>
          </a:prstGeom>
          <a:ln w="50800">
            <a:solidFill>
              <a:srgbClr val="C00000">
                <a:alpha val="9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Дуга 17"/>
          <p:cNvSpPr/>
          <p:nvPr/>
        </p:nvSpPr>
        <p:spPr>
          <a:xfrm rot="16407159">
            <a:off x="2877945" y="5949764"/>
            <a:ext cx="700086" cy="700110"/>
          </a:xfrm>
          <a:prstGeom prst="arc">
            <a:avLst>
              <a:gd name="adj1" fmla="val 16200000"/>
              <a:gd name="adj2" fmla="val 285813"/>
            </a:avLst>
          </a:prstGeom>
          <a:ln w="50800">
            <a:solidFill>
              <a:srgbClr val="1286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2" name="Группа 41"/>
          <p:cNvGrpSpPr/>
          <p:nvPr/>
        </p:nvGrpSpPr>
        <p:grpSpPr>
          <a:xfrm>
            <a:off x="4644008" y="4221089"/>
            <a:ext cx="3142702" cy="2065431"/>
            <a:chOff x="714348" y="3500438"/>
            <a:chExt cx="1214446" cy="2286810"/>
          </a:xfrm>
        </p:grpSpPr>
        <p:sp>
          <p:nvSpPr>
            <p:cNvPr id="44" name="Прямоугольный треугольник 43"/>
            <p:cNvSpPr/>
            <p:nvPr/>
          </p:nvSpPr>
          <p:spPr>
            <a:xfrm>
              <a:off x="714348" y="3500438"/>
              <a:ext cx="1214446" cy="2286016"/>
            </a:xfrm>
            <a:prstGeom prst="rtTriangle">
              <a:avLst/>
            </a:prstGeom>
            <a:solidFill>
              <a:srgbClr val="CCE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45" name="Прямая соединительная линия 44"/>
            <p:cNvCxnSpPr/>
            <p:nvPr/>
          </p:nvCxnSpPr>
          <p:spPr>
            <a:xfrm>
              <a:off x="714348" y="5572140"/>
              <a:ext cx="214314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единительная линия 45"/>
            <p:cNvCxnSpPr/>
            <p:nvPr/>
          </p:nvCxnSpPr>
          <p:spPr>
            <a:xfrm rot="5400000">
              <a:off x="821505" y="5679297"/>
              <a:ext cx="214314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3" name="Прямая соединительная линия 42"/>
          <p:cNvCxnSpPr>
            <a:stCxn id="44" idx="0"/>
            <a:endCxn id="44" idx="4"/>
          </p:cNvCxnSpPr>
          <p:nvPr/>
        </p:nvCxnSpPr>
        <p:spPr>
          <a:xfrm>
            <a:off x="4644008" y="4221089"/>
            <a:ext cx="3142702" cy="2064714"/>
          </a:xfrm>
          <a:prstGeom prst="line">
            <a:avLst/>
          </a:prstGeom>
          <a:ln w="50800">
            <a:solidFill>
              <a:srgbClr val="C00000">
                <a:alpha val="9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Дуга 46"/>
          <p:cNvSpPr/>
          <p:nvPr/>
        </p:nvSpPr>
        <p:spPr>
          <a:xfrm rot="16764572">
            <a:off x="6712298" y="5875004"/>
            <a:ext cx="914400" cy="914400"/>
          </a:xfrm>
          <a:prstGeom prst="arc">
            <a:avLst>
              <a:gd name="adj1" fmla="val 16200000"/>
              <a:gd name="adj2" fmla="val 20793405"/>
            </a:avLst>
          </a:prstGeom>
          <a:ln w="50800">
            <a:solidFill>
              <a:srgbClr val="1286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2196912" y="4917963"/>
            <a:ext cx="0" cy="31416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012160" y="4939286"/>
            <a:ext cx="0" cy="314160"/>
          </a:xfrm>
          <a:prstGeom prst="line">
            <a:avLst/>
          </a:prstGeom>
          <a:ln w="38100">
            <a:solidFill>
              <a:srgbClr val="5D16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4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1610</TotalTime>
  <Words>167</Words>
  <Application>Microsoft Office PowerPoint</Application>
  <PresentationFormat>Экран (4:3)</PresentationFormat>
  <Paragraphs>30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     1.Поставьте  в известность учителя, о том что вы находитесь на уроке отпр. + на номер  WhatsApp  89393763080. 2.Сфотографировать  выполненные  задания и отправить  на  vildanova.i@bk.ru Срок:    24.04.до  18.00               </vt:lpstr>
      <vt:lpstr>Гипотенузой называется сторона прямоугольного треугольника</vt:lpstr>
      <vt:lpstr>Признак равенства прямоугольных треугольников (по двум катетам)</vt:lpstr>
      <vt:lpstr>Признак равенства прямоугольных треугольников (по гипотенузе и катету)</vt:lpstr>
      <vt:lpstr>Признак равенства прямоугольных треугольников (по катету и прилежащему углу)</vt:lpstr>
      <vt:lpstr>Признак равенства прямоугольных треугольников  (по катету и противолежащему углу)</vt:lpstr>
      <vt:lpstr>Признак равенства прямоугольных треугольников ( по гипотенузе и острому углу)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ученик1</dc:creator>
  <cp:lastModifiedBy>Пользователь Windows</cp:lastModifiedBy>
  <cp:revision>191</cp:revision>
  <dcterms:created xsi:type="dcterms:W3CDTF">2011-04-10T06:56:43Z</dcterms:created>
  <dcterms:modified xsi:type="dcterms:W3CDTF">2020-04-23T17:16:56Z</dcterms:modified>
</cp:coreProperties>
</file>